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61" r:id="rId5"/>
    <p:sldId id="260" r:id="rId6"/>
    <p:sldId id="262" r:id="rId7"/>
    <p:sldId id="263" r:id="rId8"/>
    <p:sldId id="264" r:id="rId9"/>
    <p:sldId id="265" r:id="rId10"/>
    <p:sldId id="270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576" autoAdjust="0"/>
  </p:normalViewPr>
  <p:slideViewPr>
    <p:cSldViewPr>
      <p:cViewPr varScale="1">
        <p:scale>
          <a:sx n="83" d="100"/>
          <a:sy n="83" d="100"/>
        </p:scale>
        <p:origin x="-10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32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32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BA4BCEC-0CF3-42F3-AE38-8372D776D56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150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150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0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150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371C2E86-4599-44C7-88B4-9DCA6806E77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F7A7C5-94FF-4070-84E5-FD90896D2FC2}" type="slidenum">
              <a:rPr lang="ru-RU"/>
              <a:pPr/>
              <a:t>1</a:t>
            </a:fld>
            <a:endParaRPr lang="ru-RU"/>
          </a:p>
        </p:txBody>
      </p:sp>
      <p:sp>
        <p:nvSpPr>
          <p:cNvPr id="2334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1C165B-74B0-415E-A3E6-A7935A8F5595}" type="slidenum">
              <a:rPr lang="ru-RU"/>
              <a:pPr/>
              <a:t>10</a:t>
            </a:fld>
            <a:endParaRPr lang="ru-RU"/>
          </a:p>
        </p:txBody>
      </p:sp>
      <p:sp>
        <p:nvSpPr>
          <p:cNvPr id="270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0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92049E-BBED-4691-8F91-66BED31B3D98}" type="slidenum">
              <a:rPr lang="ru-RU"/>
              <a:pPr/>
              <a:t>2</a:t>
            </a:fld>
            <a:endParaRPr lang="ru-RU"/>
          </a:p>
        </p:txBody>
      </p:sp>
      <p:sp>
        <p:nvSpPr>
          <p:cNvPr id="234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816242D-0EC1-4139-A6E8-49CA371F5417}" type="slidenum">
              <a:rPr lang="ru-RU"/>
              <a:pPr/>
              <a:t>3</a:t>
            </a:fld>
            <a:endParaRPr lang="ru-RU"/>
          </a:p>
        </p:txBody>
      </p:sp>
      <p:sp>
        <p:nvSpPr>
          <p:cNvPr id="235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745942-B77A-47CA-B222-DBBB6858DBCF}" type="slidenum">
              <a:rPr lang="ru-RU"/>
              <a:pPr/>
              <a:t>4</a:t>
            </a:fld>
            <a:endParaRPr lang="ru-RU"/>
          </a:p>
        </p:txBody>
      </p:sp>
      <p:sp>
        <p:nvSpPr>
          <p:cNvPr id="2375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A1BFC22-EDD5-4DDF-8DB5-4D5565286FAF}" type="slidenum">
              <a:rPr lang="ru-RU"/>
              <a:pPr/>
              <a:t>5</a:t>
            </a:fld>
            <a:endParaRPr lang="ru-RU"/>
          </a:p>
        </p:txBody>
      </p:sp>
      <p:sp>
        <p:nvSpPr>
          <p:cNvPr id="23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C650EF-A790-4231-BDA9-EBCFDC232E8D}" type="slidenum">
              <a:rPr lang="ru-RU"/>
              <a:pPr/>
              <a:t>6</a:t>
            </a:fld>
            <a:endParaRPr lang="ru-RU"/>
          </a:p>
        </p:txBody>
      </p:sp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8F8262-EFB6-4005-9D4E-06AA2A786ACA}" type="slidenum">
              <a:rPr lang="ru-RU"/>
              <a:pPr/>
              <a:t>7</a:t>
            </a:fld>
            <a:endParaRPr lang="ru-RU"/>
          </a:p>
        </p:txBody>
      </p:sp>
      <p:sp>
        <p:nvSpPr>
          <p:cNvPr id="263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3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AFA31E-3F6B-4284-8835-2324FDC31780}" type="slidenum">
              <a:rPr lang="ru-RU"/>
              <a:pPr/>
              <a:t>8</a:t>
            </a:fld>
            <a:endParaRPr lang="ru-RU"/>
          </a:p>
        </p:txBody>
      </p:sp>
      <p:sp>
        <p:nvSpPr>
          <p:cNvPr id="264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4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3612C16-658F-4AA5-83D3-7F381D1025FB}" type="slidenum">
              <a:rPr lang="ru-RU"/>
              <a:pPr/>
              <a:t>9</a:t>
            </a:fld>
            <a:endParaRPr lang="ru-RU"/>
          </a:p>
        </p:txBody>
      </p:sp>
      <p:sp>
        <p:nvSpPr>
          <p:cNvPr id="265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5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9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1197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1197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21197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1197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1197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1197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1197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1197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1197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1198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1198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1198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1198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1198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1198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1198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11C82A7-2C51-4969-B66D-817C9AADC8B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1198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1198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8032BB4-34EB-4774-8D69-72B1296B1182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D64B235-8E68-4105-AC3C-6351C35E8DF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0C772E4-7E0C-4A4F-A268-CE88E39185B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D7F27977-A90D-4718-8931-2AEDE016A7A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566D79D-EE07-4BED-8307-37A2057AFB3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F28849C-8F50-4849-A5CE-719AF18FD8E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3E0C385-2037-4427-B146-274ED39EB23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69CC1F-1B92-4861-8EC6-696508D004F9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D03C1C4-B5B9-467F-9EEF-0ED2361469F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3AA5C9B-0D8B-4B63-948D-558C412A4A2B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75AB933-F9C4-45CB-84C4-B5EFC52E5BD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F832B7E-2F43-4B29-B5B9-842EBB1F7B4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7C5D6CA-3E28-45CF-8DEF-29AD076D6B3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BB410143-B659-44D3-BCE2-A03AD9D3BFE8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21094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1094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1095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1095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21095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21095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21095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21095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1095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21095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21095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095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096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uk-UA" sz="4600" dirty="0"/>
              <a:t>Основи роботи з дисками.</a:t>
            </a:r>
            <a:br>
              <a:rPr lang="uk-UA" sz="4600" dirty="0"/>
            </a:br>
            <a:endParaRPr lang="ru-RU" sz="4600" dirty="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n"/>
            </a:pPr>
            <a:r>
              <a:rPr lang="uk-UA" sz="2100" dirty="0"/>
              <a:t>Форматування диска</a:t>
            </a:r>
          </a:p>
          <a:p>
            <a:pPr>
              <a:lnSpc>
                <a:spcPct val="80000"/>
              </a:lnSpc>
              <a:buFont typeface="Wingdings" pitchFamily="2" charset="2"/>
              <a:buChar char="n"/>
            </a:pPr>
            <a:r>
              <a:rPr lang="uk-UA" sz="2100" dirty="0"/>
              <a:t>Діагностика диска</a:t>
            </a:r>
          </a:p>
          <a:p>
            <a:pPr>
              <a:lnSpc>
                <a:spcPct val="80000"/>
              </a:lnSpc>
              <a:buFont typeface="Wingdings" pitchFamily="2" charset="2"/>
              <a:buChar char="n"/>
            </a:pPr>
            <a:r>
              <a:rPr lang="uk-UA" sz="2100" dirty="0"/>
              <a:t>Поняття про </a:t>
            </a:r>
            <a:r>
              <a:rPr lang="uk-UA" sz="2100" dirty="0" err="1"/>
              <a:t>комп</a:t>
            </a:r>
            <a:r>
              <a:rPr lang="en-US" sz="2100" dirty="0"/>
              <a:t>’</a:t>
            </a:r>
            <a:r>
              <a:rPr lang="uk-UA" sz="2100" dirty="0" err="1"/>
              <a:t>ютерні</a:t>
            </a:r>
            <a:r>
              <a:rPr lang="uk-UA" sz="2100" dirty="0"/>
              <a:t> віруси</a:t>
            </a:r>
          </a:p>
          <a:p>
            <a:pPr>
              <a:lnSpc>
                <a:spcPct val="80000"/>
              </a:lnSpc>
              <a:buFont typeface="Wingdings" pitchFamily="2" charset="2"/>
              <a:buChar char="n"/>
            </a:pPr>
            <a:r>
              <a:rPr lang="uk-UA" sz="2100" dirty="0"/>
              <a:t>Класифікація </a:t>
            </a:r>
            <a:r>
              <a:rPr lang="uk-UA" sz="2100" dirty="0" smtClean="0"/>
              <a:t>вірусів</a:t>
            </a:r>
            <a:endParaRPr lang="uk-UA" sz="2100" dirty="0"/>
          </a:p>
        </p:txBody>
      </p:sp>
      <p:sp>
        <p:nvSpPr>
          <p:cNvPr id="111621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740650" y="6021388"/>
            <a:ext cx="1008063" cy="5762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260350"/>
            <a:ext cx="8229600" cy="811213"/>
          </a:xfrm>
        </p:spPr>
        <p:txBody>
          <a:bodyPr/>
          <a:lstStyle/>
          <a:p>
            <a:pPr algn="ctr"/>
            <a:r>
              <a:rPr lang="uk-UA" sz="3200" b="1" smtClean="0"/>
              <a:t>Завдання</a:t>
            </a:r>
            <a:endParaRPr lang="ru-RU" sz="3200" b="1"/>
          </a:p>
        </p:txBody>
      </p:sp>
      <p:sp>
        <p:nvSpPr>
          <p:cNvPr id="262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5661025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uk-UA" sz="2000" i="1" dirty="0" smtClean="0"/>
              <a:t>Ознайомитись </a:t>
            </a:r>
            <a:r>
              <a:rPr lang="uk-UA" sz="2000" i="1" dirty="0"/>
              <a:t>з питаннями на контрольну роботу:</a:t>
            </a:r>
          </a:p>
          <a:p>
            <a:pPr marL="1752600" lvl="3" indent="-381000">
              <a:lnSpc>
                <a:spcPct val="80000"/>
              </a:lnSpc>
            </a:pPr>
            <a:r>
              <a:rPr lang="uk-UA" sz="1400" dirty="0"/>
              <a:t>Як інформація записується на диску?</a:t>
            </a:r>
          </a:p>
          <a:p>
            <a:pPr marL="1752600" lvl="3" indent="-381000">
              <a:lnSpc>
                <a:spcPct val="80000"/>
              </a:lnSpc>
            </a:pPr>
            <a:r>
              <a:rPr lang="uk-UA" sz="1400" dirty="0"/>
              <a:t>Від чого залежить ємність диска?</a:t>
            </a:r>
          </a:p>
          <a:p>
            <a:pPr marL="1752600" lvl="3" indent="-381000">
              <a:lnSpc>
                <a:spcPct val="80000"/>
              </a:lnSpc>
            </a:pPr>
            <a:r>
              <a:rPr lang="uk-UA" sz="1400" dirty="0"/>
              <a:t>Що таке сектор?</a:t>
            </a:r>
          </a:p>
          <a:p>
            <a:pPr marL="1752600" lvl="3" indent="-381000">
              <a:lnSpc>
                <a:spcPct val="80000"/>
              </a:lnSpc>
            </a:pPr>
            <a:r>
              <a:rPr lang="uk-UA" sz="1400" dirty="0"/>
              <a:t>Що таке кластер?</a:t>
            </a:r>
          </a:p>
          <a:p>
            <a:pPr marL="1752600" lvl="3" indent="-381000">
              <a:lnSpc>
                <a:spcPct val="80000"/>
              </a:lnSpc>
            </a:pPr>
            <a:r>
              <a:rPr lang="uk-UA" sz="1400" dirty="0"/>
              <a:t>Що таке форматування?</a:t>
            </a:r>
          </a:p>
          <a:p>
            <a:pPr marL="1752600" lvl="3" indent="-381000">
              <a:lnSpc>
                <a:spcPct val="80000"/>
              </a:lnSpc>
            </a:pPr>
            <a:r>
              <a:rPr lang="uk-UA" sz="1400" dirty="0"/>
              <a:t>Що таке таблиця розміщення файлів (</a:t>
            </a:r>
            <a:r>
              <a:rPr lang="en-US" sz="1400" dirty="0"/>
              <a:t>FAT</a:t>
            </a:r>
            <a:r>
              <a:rPr lang="uk-UA" sz="1400" dirty="0"/>
              <a:t>)?</a:t>
            </a:r>
          </a:p>
          <a:p>
            <a:pPr marL="1752600" lvl="3" indent="-381000">
              <a:lnSpc>
                <a:spcPct val="80000"/>
              </a:lnSpc>
            </a:pPr>
            <a:r>
              <a:rPr lang="uk-UA" sz="1400" dirty="0"/>
              <a:t>Яке призначення програми </a:t>
            </a:r>
            <a:r>
              <a:rPr lang="en-US" sz="1400" dirty="0" err="1"/>
              <a:t>ScanDisk</a:t>
            </a:r>
            <a:r>
              <a:rPr lang="en-US" sz="1400" dirty="0"/>
              <a:t> ?</a:t>
            </a:r>
            <a:endParaRPr lang="uk-UA" sz="1400" dirty="0"/>
          </a:p>
          <a:p>
            <a:pPr marL="1752600" lvl="3" indent="-381000">
              <a:lnSpc>
                <a:spcPct val="80000"/>
              </a:lnSpc>
            </a:pPr>
            <a:r>
              <a:rPr lang="uk-UA" sz="1400" dirty="0"/>
              <a:t>Що таке фрагментація та </a:t>
            </a:r>
            <a:r>
              <a:rPr lang="uk-UA" sz="1400" dirty="0" err="1"/>
              <a:t>дефрагментація</a:t>
            </a:r>
            <a:r>
              <a:rPr lang="uk-UA" sz="1400" dirty="0"/>
              <a:t> диску ?</a:t>
            </a:r>
          </a:p>
          <a:p>
            <a:pPr marL="1752600" lvl="3" indent="-381000">
              <a:lnSpc>
                <a:spcPct val="80000"/>
              </a:lnSpc>
            </a:pPr>
            <a:r>
              <a:rPr lang="uk-UA" sz="1400" dirty="0"/>
              <a:t>Яке призначення програми </a:t>
            </a:r>
            <a:r>
              <a:rPr lang="en-US" sz="1400" dirty="0"/>
              <a:t>Disk Defragmenter</a:t>
            </a:r>
            <a:r>
              <a:rPr lang="ru-RU" sz="1400" dirty="0"/>
              <a:t>?</a:t>
            </a:r>
            <a:endParaRPr lang="uk-UA" sz="1400" dirty="0"/>
          </a:p>
          <a:p>
            <a:pPr marL="1752600" lvl="3" indent="-381000">
              <a:lnSpc>
                <a:spcPct val="80000"/>
              </a:lnSpc>
            </a:pPr>
            <a:r>
              <a:rPr lang="uk-UA" sz="1400" dirty="0"/>
              <a:t>Що таке </a:t>
            </a:r>
            <a:r>
              <a:rPr lang="uk-UA" sz="1400" dirty="0" err="1"/>
              <a:t>комп</a:t>
            </a:r>
            <a:r>
              <a:rPr lang="ru-RU" sz="1400" dirty="0"/>
              <a:t>`</a:t>
            </a:r>
            <a:r>
              <a:rPr lang="uk-UA" sz="1400" dirty="0" err="1"/>
              <a:t>ютерний</a:t>
            </a:r>
            <a:r>
              <a:rPr lang="uk-UA" sz="1400" dirty="0"/>
              <a:t> вірус ?</a:t>
            </a:r>
          </a:p>
          <a:p>
            <a:pPr marL="1752600" lvl="3" indent="-381000">
              <a:lnSpc>
                <a:spcPct val="80000"/>
              </a:lnSpc>
            </a:pPr>
            <a:r>
              <a:rPr lang="uk-UA" sz="1400" dirty="0"/>
              <a:t>Як класифікуються </a:t>
            </a:r>
            <a:r>
              <a:rPr lang="uk-UA" sz="1400" dirty="0" err="1"/>
              <a:t>комп</a:t>
            </a:r>
            <a:r>
              <a:rPr lang="ru-RU" sz="1400" dirty="0"/>
              <a:t>`</a:t>
            </a:r>
            <a:r>
              <a:rPr lang="uk-UA" sz="1400" dirty="0" err="1"/>
              <a:t>ютерні</a:t>
            </a:r>
            <a:r>
              <a:rPr lang="uk-UA" sz="1400" dirty="0"/>
              <a:t> віруси ?</a:t>
            </a:r>
          </a:p>
          <a:p>
            <a:pPr marL="1752600" lvl="3" indent="-381000">
              <a:lnSpc>
                <a:spcPct val="80000"/>
              </a:lnSpc>
            </a:pPr>
            <a:r>
              <a:rPr lang="uk-UA" sz="1400" dirty="0"/>
              <a:t>Описати принцип дії </a:t>
            </a:r>
            <a:r>
              <a:rPr lang="uk-UA" sz="1400" dirty="0" err="1"/>
              <a:t>комп</a:t>
            </a:r>
            <a:r>
              <a:rPr lang="ru-RU" sz="1400" dirty="0"/>
              <a:t>`</a:t>
            </a:r>
            <a:r>
              <a:rPr lang="uk-UA" sz="1400" dirty="0" err="1"/>
              <a:t>ютерного</a:t>
            </a:r>
            <a:r>
              <a:rPr lang="uk-UA" sz="1400" dirty="0"/>
              <a:t> </a:t>
            </a:r>
            <a:r>
              <a:rPr lang="uk-UA" sz="1400" dirty="0" err="1"/>
              <a:t>віруса</a:t>
            </a:r>
            <a:endParaRPr lang="uk-UA" sz="1400" dirty="0"/>
          </a:p>
          <a:p>
            <a:pPr marL="1752600" lvl="3" indent="-381000">
              <a:lnSpc>
                <a:spcPct val="80000"/>
              </a:lnSpc>
            </a:pPr>
            <a:r>
              <a:rPr lang="uk-UA" sz="1400" dirty="0"/>
              <a:t>Описати заходи щодо попередження зараження вірусом.</a:t>
            </a:r>
          </a:p>
          <a:p>
            <a:pPr marL="1752600" lvl="3" indent="-381000">
              <a:lnSpc>
                <a:spcPct val="80000"/>
              </a:lnSpc>
            </a:pPr>
            <a:r>
              <a:rPr lang="uk-UA" sz="1400" dirty="0"/>
              <a:t>Що таке антивірусна програма ?</a:t>
            </a:r>
          </a:p>
          <a:p>
            <a:pPr marL="1752600" lvl="3" indent="-381000">
              <a:lnSpc>
                <a:spcPct val="80000"/>
              </a:lnSpc>
            </a:pPr>
            <a:r>
              <a:rPr lang="uk-UA" sz="1400" dirty="0"/>
              <a:t>Які існують типи антивірусних програм ?</a:t>
            </a:r>
          </a:p>
          <a:p>
            <a:pPr marL="1752600" lvl="3" indent="-381000">
              <a:lnSpc>
                <a:spcPct val="80000"/>
              </a:lnSpc>
            </a:pPr>
            <a:r>
              <a:rPr lang="uk-UA" sz="1400" dirty="0"/>
              <a:t>Основні можливості антивірусної програми </a:t>
            </a:r>
            <a:r>
              <a:rPr lang="en-US" sz="1400" dirty="0"/>
              <a:t>Dr Web for Windows</a:t>
            </a:r>
            <a:r>
              <a:rPr lang="uk-UA" sz="1400" dirty="0"/>
              <a:t>.</a:t>
            </a:r>
          </a:p>
          <a:p>
            <a:pPr marL="1752600" lvl="3" indent="-381000">
              <a:lnSpc>
                <a:spcPct val="80000"/>
              </a:lnSpc>
            </a:pPr>
            <a:r>
              <a:rPr lang="uk-UA" sz="1400" dirty="0"/>
              <a:t>Перевірка дискет на наявність комп’ютерних вірусів засобами </a:t>
            </a:r>
            <a:r>
              <a:rPr lang="en-US" sz="1400" dirty="0"/>
              <a:t>Dr Web for windows</a:t>
            </a:r>
            <a:r>
              <a:rPr lang="uk-UA" sz="1400" dirty="0"/>
              <a:t>. </a:t>
            </a:r>
          </a:p>
          <a:p>
            <a:pPr marL="609600" indent="-609600">
              <a:lnSpc>
                <a:spcPct val="80000"/>
              </a:lnSpc>
            </a:pPr>
            <a:endParaRPr lang="ru-RU" sz="1400" dirty="0"/>
          </a:p>
        </p:txBody>
      </p:sp>
      <p:sp>
        <p:nvSpPr>
          <p:cNvPr id="262150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524750" y="476250"/>
            <a:ext cx="1223963" cy="4318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288" y="404813"/>
            <a:ext cx="8229600" cy="739775"/>
          </a:xfrm>
        </p:spPr>
        <p:txBody>
          <a:bodyPr/>
          <a:lstStyle/>
          <a:p>
            <a:pPr algn="ctr"/>
            <a:r>
              <a:rPr lang="uk-UA" sz="4000"/>
              <a:t>Службові програми</a:t>
            </a:r>
            <a:endParaRPr lang="ru-RU" sz="4000"/>
          </a:p>
        </p:txBody>
      </p:sp>
      <p:sp>
        <p:nvSpPr>
          <p:cNvPr id="213000" name="Oval 8"/>
          <p:cNvSpPr>
            <a:spLocks noChangeArrowheads="1"/>
          </p:cNvSpPr>
          <p:nvPr/>
        </p:nvSpPr>
        <p:spPr bwMode="auto">
          <a:xfrm>
            <a:off x="4572000" y="1295400"/>
            <a:ext cx="4572000" cy="3429000"/>
          </a:xfrm>
          <a:prstGeom prst="ellipse">
            <a:avLst/>
          </a:prstGeom>
          <a:solidFill>
            <a:srgbClr val="EAEAEA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3001" name="Oval 9"/>
          <p:cNvSpPr>
            <a:spLocks noChangeArrowheads="1"/>
          </p:cNvSpPr>
          <p:nvPr/>
        </p:nvSpPr>
        <p:spPr bwMode="auto">
          <a:xfrm>
            <a:off x="1562100" y="4495800"/>
            <a:ext cx="6019800" cy="2362200"/>
          </a:xfrm>
          <a:prstGeom prst="ellipse">
            <a:avLst/>
          </a:prstGeom>
          <a:solidFill>
            <a:srgbClr val="EAEAEA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3002" name="Text Box 10"/>
          <p:cNvSpPr txBox="1">
            <a:spLocks noChangeArrowheads="1"/>
          </p:cNvSpPr>
          <p:nvPr/>
        </p:nvSpPr>
        <p:spPr bwMode="auto">
          <a:xfrm>
            <a:off x="1866900" y="5126038"/>
            <a:ext cx="31242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60000"/>
              </a:spcBef>
              <a:tabLst>
                <a:tab pos="195263" algn="l"/>
                <a:tab pos="1230313" algn="l"/>
              </a:tabLst>
            </a:pPr>
            <a:r>
              <a:rPr lang="ru-RU" sz="2000" b="1"/>
              <a:t>	</a:t>
            </a:r>
            <a:r>
              <a:rPr lang="ru-RU" sz="2400" b="1"/>
              <a:t>Дефрагментація</a:t>
            </a:r>
            <a:r>
              <a:rPr lang="ru-RU" sz="2000" b="1"/>
              <a:t> </a:t>
            </a:r>
          </a:p>
        </p:txBody>
      </p:sp>
      <p:sp>
        <p:nvSpPr>
          <p:cNvPr id="213003" name="WordArt 11"/>
          <p:cNvSpPr>
            <a:spLocks noChangeArrowheads="1" noChangeShapeType="1" noTextEdit="1"/>
          </p:cNvSpPr>
          <p:nvPr/>
        </p:nvSpPr>
        <p:spPr bwMode="auto">
          <a:xfrm>
            <a:off x="3238500" y="4495800"/>
            <a:ext cx="3251200" cy="2360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ahoma"/>
                <a:cs typeface="Tahoma"/>
              </a:rPr>
              <a:t>?</a:t>
            </a:r>
          </a:p>
        </p:txBody>
      </p:sp>
      <p:sp>
        <p:nvSpPr>
          <p:cNvPr id="213004" name="Text Box 12"/>
          <p:cNvSpPr txBox="1">
            <a:spLocks noChangeArrowheads="1"/>
          </p:cNvSpPr>
          <p:nvPr/>
        </p:nvSpPr>
        <p:spPr bwMode="auto">
          <a:xfrm rot="446404">
            <a:off x="3962400" y="4606925"/>
            <a:ext cx="25590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tabLst>
                <a:tab pos="957263" algn="l"/>
                <a:tab pos="1230313" algn="l"/>
              </a:tabLst>
            </a:pPr>
            <a:r>
              <a:rPr lang="ru-RU" sz="2000" b="1"/>
              <a:t>Як збільшити </a:t>
            </a:r>
          </a:p>
        </p:txBody>
      </p:sp>
      <p:sp>
        <p:nvSpPr>
          <p:cNvPr id="213005" name="Rectangle 13"/>
          <p:cNvSpPr>
            <a:spLocks noChangeArrowheads="1"/>
          </p:cNvSpPr>
          <p:nvPr/>
        </p:nvSpPr>
        <p:spPr bwMode="auto">
          <a:xfrm rot="-1089508">
            <a:off x="4168775" y="5454650"/>
            <a:ext cx="16002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uk-UA" sz="2000" b="1"/>
              <a:t>швидкодію</a:t>
            </a:r>
            <a:endParaRPr lang="ru-RU" sz="2000" b="1"/>
          </a:p>
        </p:txBody>
      </p:sp>
      <p:sp>
        <p:nvSpPr>
          <p:cNvPr id="213006" name="WordArt 14"/>
          <p:cNvSpPr>
            <a:spLocks noChangeArrowheads="1" noChangeShapeType="1" noTextEdit="1"/>
          </p:cNvSpPr>
          <p:nvPr/>
        </p:nvSpPr>
        <p:spPr bwMode="auto">
          <a:xfrm>
            <a:off x="5943600" y="1219200"/>
            <a:ext cx="3048000" cy="297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ahoma"/>
                <a:cs typeface="Tahoma"/>
              </a:rPr>
              <a:t>?</a:t>
            </a:r>
          </a:p>
        </p:txBody>
      </p:sp>
      <p:sp>
        <p:nvSpPr>
          <p:cNvPr id="213007" name="Text Box 15"/>
          <p:cNvSpPr txBox="1">
            <a:spLocks noChangeArrowheads="1"/>
          </p:cNvSpPr>
          <p:nvPr/>
        </p:nvSpPr>
        <p:spPr bwMode="auto">
          <a:xfrm>
            <a:off x="6629400" y="1828800"/>
            <a:ext cx="251460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tabLst>
                <a:tab pos="957263" algn="l"/>
                <a:tab pos="1230313" algn="l"/>
              </a:tabLst>
            </a:pPr>
            <a:r>
              <a:rPr lang="ru-RU" sz="2000" b="1"/>
              <a:t>		втраті </a:t>
            </a:r>
          </a:p>
        </p:txBody>
      </p:sp>
      <p:sp>
        <p:nvSpPr>
          <p:cNvPr id="213008" name="Rectangle 16"/>
          <p:cNvSpPr>
            <a:spLocks noChangeArrowheads="1"/>
          </p:cNvSpPr>
          <p:nvPr/>
        </p:nvSpPr>
        <p:spPr bwMode="auto">
          <a:xfrm rot="485159">
            <a:off x="6529388" y="1347788"/>
            <a:ext cx="1824037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000" b="1"/>
              <a:t>Як запобігти </a:t>
            </a:r>
          </a:p>
        </p:txBody>
      </p:sp>
      <p:sp>
        <p:nvSpPr>
          <p:cNvPr id="213009" name="Rectangle 17"/>
          <p:cNvSpPr>
            <a:spLocks noChangeArrowheads="1"/>
          </p:cNvSpPr>
          <p:nvPr/>
        </p:nvSpPr>
        <p:spPr bwMode="auto">
          <a:xfrm rot="-1312528">
            <a:off x="7169150" y="2462213"/>
            <a:ext cx="938213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000" b="1"/>
              <a:t>даних</a:t>
            </a:r>
          </a:p>
        </p:txBody>
      </p:sp>
      <p:sp>
        <p:nvSpPr>
          <p:cNvPr id="213010" name="Oval 18"/>
          <p:cNvSpPr>
            <a:spLocks noChangeArrowheads="1"/>
          </p:cNvSpPr>
          <p:nvPr/>
        </p:nvSpPr>
        <p:spPr bwMode="auto">
          <a:xfrm>
            <a:off x="0" y="1295400"/>
            <a:ext cx="4572000" cy="3429000"/>
          </a:xfrm>
          <a:prstGeom prst="ellipse">
            <a:avLst/>
          </a:prstGeom>
          <a:solidFill>
            <a:srgbClr val="EAEAEA"/>
          </a:solidFill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3011" name="WordArt 19"/>
          <p:cNvSpPr>
            <a:spLocks noChangeArrowheads="1" noChangeShapeType="1" noTextEdit="1"/>
          </p:cNvSpPr>
          <p:nvPr/>
        </p:nvSpPr>
        <p:spPr bwMode="auto">
          <a:xfrm flipH="1">
            <a:off x="304800" y="1219200"/>
            <a:ext cx="3048000" cy="31988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6000" b="1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Tahoma"/>
                <a:cs typeface="Tahoma"/>
              </a:rPr>
              <a:t>?</a:t>
            </a:r>
          </a:p>
        </p:txBody>
      </p:sp>
      <p:sp>
        <p:nvSpPr>
          <p:cNvPr id="213012" name="Rectangle 20"/>
          <p:cNvSpPr>
            <a:spLocks noChangeArrowheads="1"/>
          </p:cNvSpPr>
          <p:nvPr/>
        </p:nvSpPr>
        <p:spPr bwMode="auto">
          <a:xfrm rot="874856">
            <a:off x="-152400" y="2438400"/>
            <a:ext cx="2190750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>
              <a:spcBef>
                <a:spcPct val="60000"/>
              </a:spcBef>
            </a:pPr>
            <a:r>
              <a:rPr lang="ru-RU" sz="2000" b="1"/>
              <a:t>	на диску</a:t>
            </a:r>
          </a:p>
        </p:txBody>
      </p:sp>
      <p:sp>
        <p:nvSpPr>
          <p:cNvPr id="213013" name="Rectangle 21"/>
          <p:cNvSpPr>
            <a:spLocks noChangeArrowheads="1"/>
          </p:cNvSpPr>
          <p:nvPr/>
        </p:nvSpPr>
        <p:spPr bwMode="auto">
          <a:xfrm rot="-718853">
            <a:off x="533400" y="1377950"/>
            <a:ext cx="1951038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000" b="1"/>
              <a:t>Як збільшити </a:t>
            </a:r>
          </a:p>
        </p:txBody>
      </p:sp>
      <p:sp>
        <p:nvSpPr>
          <p:cNvPr id="213014" name="Rectangle 22"/>
          <p:cNvSpPr>
            <a:spLocks noChangeArrowheads="1"/>
          </p:cNvSpPr>
          <p:nvPr/>
        </p:nvSpPr>
        <p:spPr bwMode="auto">
          <a:xfrm>
            <a:off x="381000" y="1965325"/>
            <a:ext cx="879475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000" b="1"/>
              <a:t>місце</a:t>
            </a:r>
          </a:p>
        </p:txBody>
      </p:sp>
      <p:sp>
        <p:nvSpPr>
          <p:cNvPr id="213015" name="Rectangle 23"/>
          <p:cNvSpPr>
            <a:spLocks noChangeArrowheads="1"/>
          </p:cNvSpPr>
          <p:nvPr/>
        </p:nvSpPr>
        <p:spPr bwMode="auto">
          <a:xfrm>
            <a:off x="4913313" y="1981200"/>
            <a:ext cx="1676400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ru-RU" sz="2000" b="1"/>
              <a:t>Перевірка дисків і даних</a:t>
            </a:r>
          </a:p>
        </p:txBody>
      </p:sp>
      <p:sp>
        <p:nvSpPr>
          <p:cNvPr id="213016" name="Rectangle 24"/>
          <p:cNvSpPr>
            <a:spLocks noChangeArrowheads="1"/>
          </p:cNvSpPr>
          <p:nvPr/>
        </p:nvSpPr>
        <p:spPr bwMode="auto">
          <a:xfrm>
            <a:off x="5291138" y="3416300"/>
            <a:ext cx="1298575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000" b="1"/>
              <a:t>Резервні</a:t>
            </a:r>
          </a:p>
          <a:p>
            <a:pPr algn="ctr" eaLnBrk="0" hangingPunct="0"/>
            <a:r>
              <a:rPr lang="ru-RU" sz="2000" b="1"/>
              <a:t>копії</a:t>
            </a:r>
          </a:p>
        </p:txBody>
      </p:sp>
      <p:sp>
        <p:nvSpPr>
          <p:cNvPr id="213017" name="Rectangle 25"/>
          <p:cNvSpPr>
            <a:spLocks noChangeArrowheads="1"/>
          </p:cNvSpPr>
          <p:nvPr/>
        </p:nvSpPr>
        <p:spPr bwMode="auto">
          <a:xfrm>
            <a:off x="2514600" y="2073275"/>
            <a:ext cx="2057400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ru-RU" sz="2000" b="1"/>
              <a:t>Архівація даних</a:t>
            </a:r>
          </a:p>
        </p:txBody>
      </p:sp>
      <p:sp>
        <p:nvSpPr>
          <p:cNvPr id="213018" name="Rectangle 26"/>
          <p:cNvSpPr>
            <a:spLocks noChangeArrowheads="1"/>
          </p:cNvSpPr>
          <p:nvPr/>
        </p:nvSpPr>
        <p:spPr bwMode="auto">
          <a:xfrm>
            <a:off x="2819400" y="3340100"/>
            <a:ext cx="1512888" cy="7016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000" b="1"/>
              <a:t>Стискання</a:t>
            </a:r>
          </a:p>
          <a:p>
            <a:pPr eaLnBrk="0" hangingPunct="0"/>
            <a:r>
              <a:rPr lang="ru-RU" sz="2000" b="1"/>
              <a:t>дисків</a:t>
            </a:r>
          </a:p>
        </p:txBody>
      </p:sp>
      <p:sp>
        <p:nvSpPr>
          <p:cNvPr id="213019" name="AutoShape 2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027988" y="6165850"/>
            <a:ext cx="792162" cy="5032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457200"/>
            <a:ext cx="8353425" cy="884238"/>
          </a:xfrm>
        </p:spPr>
        <p:txBody>
          <a:bodyPr/>
          <a:lstStyle/>
          <a:p>
            <a:pPr algn="ctr"/>
            <a:r>
              <a:rPr lang="uk-UA" sz="2800" i="1">
                <a:effectLst>
                  <a:outerShdw blurRad="38100" dist="38100" dir="2700000" algn="tl">
                    <a:srgbClr val="C0C0C0"/>
                  </a:outerShdw>
                </a:effectLst>
              </a:rPr>
              <a:t>Розміщення інформації на магнітних дисках</a:t>
            </a:r>
            <a:endParaRPr lang="ru-RU" sz="2800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68313" y="1196975"/>
            <a:ext cx="8496300" cy="5400675"/>
          </a:xfrm>
        </p:spPr>
        <p:txBody>
          <a:bodyPr/>
          <a:lstStyle/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uk-UA" sz="1700" b="1" i="1">
                <a:latin typeface="Times New Roman" pitchFamily="18" charset="0"/>
              </a:rPr>
              <a:t>	</a:t>
            </a:r>
            <a:r>
              <a:rPr lang="uk-UA" sz="29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Диск</a:t>
            </a:r>
            <a:r>
              <a:rPr lang="uk-UA" sz="2900" b="1" i="1">
                <a:latin typeface="Times New Roman" pitchFamily="18" charset="0"/>
              </a:rPr>
              <a:t> – </a:t>
            </a:r>
            <a:r>
              <a:rPr lang="uk-UA" sz="2900" i="1">
                <a:latin typeface="Times New Roman" pitchFamily="18" charset="0"/>
              </a:rPr>
              <a:t>це носій зовнішньої пам</a:t>
            </a:r>
            <a:r>
              <a:rPr lang="en-US" sz="2900" i="1">
                <a:latin typeface="Times New Roman" pitchFamily="18" charset="0"/>
              </a:rPr>
              <a:t>’</a:t>
            </a:r>
            <a:r>
              <a:rPr lang="uk-UA" sz="2900" i="1">
                <a:latin typeface="Times New Roman" pitchFamily="18" charset="0"/>
              </a:rPr>
              <a:t>яті комп</a:t>
            </a:r>
            <a:r>
              <a:rPr lang="en-US" sz="2900" i="1">
                <a:latin typeface="Times New Roman" pitchFamily="18" charset="0"/>
              </a:rPr>
              <a:t>’</a:t>
            </a:r>
            <a:r>
              <a:rPr lang="uk-UA" sz="2900" i="1">
                <a:latin typeface="Times New Roman" pitchFamily="18" charset="0"/>
              </a:rPr>
              <a:t>ютера, що має відповідний розмір та ємність.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uk-UA" sz="1700">
                <a:latin typeface="Times New Roman" pitchFamily="18" charset="0"/>
              </a:rPr>
              <a:t>	</a:t>
            </a:r>
            <a:r>
              <a:rPr lang="uk-UA" sz="2500">
                <a:latin typeface="Times New Roman" pitchFamily="18" charset="0"/>
              </a:rPr>
              <a:t>Диски мають одну чи кілька магнітних поверхонь, на яких може записуватися і</a:t>
            </a:r>
            <a:r>
              <a:rPr lang="ru-RU" sz="2500">
                <a:latin typeface="Times New Roman" pitchFamily="18" charset="0"/>
              </a:rPr>
              <a:t>нформація вздовж концентричних кіл – </a:t>
            </a:r>
            <a:r>
              <a:rPr lang="ru-RU" sz="2500" b="1">
                <a:latin typeface="Times New Roman" pitchFamily="18" charset="0"/>
              </a:rPr>
              <a:t>доріжок</a:t>
            </a:r>
            <a:r>
              <a:rPr lang="ru-RU" sz="2500">
                <a:latin typeface="Times New Roman" pitchFamily="18" charset="0"/>
              </a:rPr>
              <a:t>, поділених на </a:t>
            </a:r>
            <a:r>
              <a:rPr lang="ru-RU" sz="2500" b="1">
                <a:latin typeface="Times New Roman" pitchFamily="18" charset="0"/>
              </a:rPr>
              <a:t>сектори</a:t>
            </a:r>
            <a:r>
              <a:rPr lang="ru-RU" sz="2500">
                <a:latin typeface="Times New Roman" pitchFamily="18" charset="0"/>
              </a:rPr>
              <a:t>.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ru-RU" sz="2500" b="1" i="1">
                <a:latin typeface="Times New Roman" pitchFamily="18" charset="0"/>
              </a:rPr>
              <a:t>	</a:t>
            </a:r>
            <a:r>
              <a:rPr lang="ru-RU" sz="25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Сектор</a:t>
            </a:r>
            <a:r>
              <a:rPr lang="ru-RU" sz="2500" b="1" i="1">
                <a:latin typeface="Times New Roman" pitchFamily="18" charset="0"/>
              </a:rPr>
              <a:t> – </a:t>
            </a:r>
            <a:r>
              <a:rPr lang="ru-RU" sz="2500">
                <a:latin typeface="Times New Roman" pitchFamily="18" charset="0"/>
              </a:rPr>
              <a:t>це мінімальна одиниця читання і запису даних на диску. Розмір сектора вказує, скільки байтів може бути записано в сектор. Ємність диска залежить від кількості доріжок на диску, кількості секторів на доріжці і розміру сектора.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ru-RU" sz="2500" b="1" i="1">
                <a:latin typeface="Times New Roman" pitchFamily="18" charset="0"/>
              </a:rPr>
              <a:t>	</a:t>
            </a:r>
            <a:r>
              <a:rPr lang="ru-RU" sz="25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Кластер</a:t>
            </a:r>
            <a:r>
              <a:rPr lang="ru-RU" sz="2500" b="1" i="1">
                <a:latin typeface="Times New Roman" pitchFamily="18" charset="0"/>
              </a:rPr>
              <a:t> – </a:t>
            </a:r>
            <a:r>
              <a:rPr lang="ru-RU" sz="2500">
                <a:latin typeface="Times New Roman" pitchFamily="18" charset="0"/>
              </a:rPr>
              <a:t>група логічно послідовних секторів на диску. </a:t>
            </a: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r>
              <a:rPr lang="ru-RU" sz="2500">
                <a:latin typeface="Times New Roman" pitchFamily="18" charset="0"/>
              </a:rPr>
              <a:t>Всі файли на диску зберігаються у вигляді ланцюжків кластерів.</a:t>
            </a:r>
            <a:endParaRPr lang="uk-UA" sz="2500">
              <a:latin typeface="Times New Roman" pitchFamily="18" charset="0"/>
            </a:endParaRPr>
          </a:p>
          <a:p>
            <a:pPr marL="0" indent="0">
              <a:lnSpc>
                <a:spcPct val="90000"/>
              </a:lnSpc>
              <a:buFont typeface="Wingdings" pitchFamily="2" charset="2"/>
              <a:buNone/>
            </a:pPr>
            <a:endParaRPr lang="ru-RU" sz="2500">
              <a:latin typeface="Times New Roman" pitchFamily="18" charset="0"/>
            </a:endParaRPr>
          </a:p>
        </p:txBody>
      </p:sp>
      <p:sp>
        <p:nvSpPr>
          <p:cNvPr id="216068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451725" y="6237288"/>
            <a:ext cx="1223963" cy="4318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11213"/>
          </a:xfrm>
        </p:spPr>
        <p:txBody>
          <a:bodyPr/>
          <a:lstStyle/>
          <a:p>
            <a:pPr algn="ctr"/>
            <a:r>
              <a:rPr lang="uk-UA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Форматування диска</a:t>
            </a:r>
            <a:endParaRPr lang="ru-RU" sz="3200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507413" cy="201612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/>
              <a:t>	</a:t>
            </a:r>
            <a:r>
              <a:rPr lang="uk-UA" sz="2000">
                <a:latin typeface="Times New Roman" pitchFamily="18" charset="0"/>
              </a:rPr>
              <a:t>Необхідною стадією підготовки дисків до роботи є їхнє форматування.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000" b="1" i="1"/>
              <a:t>	</a:t>
            </a:r>
            <a:r>
              <a:rPr lang="ru-RU" sz="24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Форматування</a:t>
            </a:r>
            <a:r>
              <a:rPr lang="ru-RU" sz="2400" b="1" i="1">
                <a:latin typeface="Times New Roman" pitchFamily="18" charset="0"/>
              </a:rPr>
              <a:t> – </a:t>
            </a:r>
            <a:r>
              <a:rPr lang="ru-RU" sz="2400" i="1">
                <a:latin typeface="Times New Roman" pitchFamily="18" charset="0"/>
              </a:rPr>
              <a:t>процес розбивки диска на сектори і доріжки засобами ОС.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uk-UA" sz="2000">
                <a:latin typeface="Times New Roman" pitchFamily="18" charset="0"/>
              </a:rPr>
              <a:t>	Під час форматування відбувається як фізична розмітка диска, так і логічна.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000">
              <a:latin typeface="Times New Roman" pitchFamily="18" charset="0"/>
            </a:endParaRPr>
          </a:p>
        </p:txBody>
      </p:sp>
      <p:grpSp>
        <p:nvGrpSpPr>
          <p:cNvPr id="226308" name="Group 4"/>
          <p:cNvGrpSpPr>
            <a:grpSpLocks/>
          </p:cNvGrpSpPr>
          <p:nvPr/>
        </p:nvGrpSpPr>
        <p:grpSpPr bwMode="auto">
          <a:xfrm>
            <a:off x="323850" y="3068638"/>
            <a:ext cx="8496300" cy="3455987"/>
            <a:chOff x="1420" y="7944"/>
            <a:chExt cx="9798" cy="2422"/>
          </a:xfrm>
        </p:grpSpPr>
        <p:sp>
          <p:nvSpPr>
            <p:cNvPr id="226309" name="AutoShape 5"/>
            <p:cNvSpPr>
              <a:spLocks noChangeArrowheads="1"/>
            </p:cNvSpPr>
            <p:nvPr/>
          </p:nvSpPr>
          <p:spPr bwMode="auto">
            <a:xfrm>
              <a:off x="4544" y="7944"/>
              <a:ext cx="3692" cy="568"/>
            </a:xfrm>
            <a:prstGeom prst="flowChartTerminator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uk-UA" sz="2000" b="1"/>
                <a:t>Форматування</a:t>
              </a:r>
              <a:endParaRPr lang="ru-RU" sz="2000"/>
            </a:p>
          </p:txBody>
        </p:sp>
        <p:sp>
          <p:nvSpPr>
            <p:cNvPr id="226310" name="Line 6"/>
            <p:cNvSpPr>
              <a:spLocks noChangeShapeType="1"/>
            </p:cNvSpPr>
            <p:nvPr/>
          </p:nvSpPr>
          <p:spPr bwMode="auto">
            <a:xfrm>
              <a:off x="3124" y="8662"/>
              <a:ext cx="653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11" name="Line 7"/>
            <p:cNvSpPr>
              <a:spLocks noChangeShapeType="1"/>
            </p:cNvSpPr>
            <p:nvPr/>
          </p:nvSpPr>
          <p:spPr bwMode="auto">
            <a:xfrm>
              <a:off x="6390" y="8520"/>
              <a:ext cx="0" cy="14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12" name="Rectangle 8"/>
            <p:cNvSpPr>
              <a:spLocks noChangeArrowheads="1"/>
            </p:cNvSpPr>
            <p:nvPr/>
          </p:nvSpPr>
          <p:spPr bwMode="auto">
            <a:xfrm>
              <a:off x="1846" y="8946"/>
              <a:ext cx="2556" cy="42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uk-UA" b="1"/>
                <a:t>Фізичне</a:t>
              </a:r>
              <a:endParaRPr lang="ru-RU" b="1"/>
            </a:p>
          </p:txBody>
        </p:sp>
        <p:sp>
          <p:nvSpPr>
            <p:cNvPr id="226313" name="Rectangle 9"/>
            <p:cNvSpPr>
              <a:spLocks noChangeArrowheads="1"/>
            </p:cNvSpPr>
            <p:nvPr/>
          </p:nvSpPr>
          <p:spPr bwMode="auto">
            <a:xfrm>
              <a:off x="8378" y="8946"/>
              <a:ext cx="2556" cy="42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uk-UA" b="1"/>
                <a:t>Логічне</a:t>
              </a:r>
              <a:endParaRPr lang="ru-RU" b="1"/>
            </a:p>
          </p:txBody>
        </p:sp>
        <p:sp>
          <p:nvSpPr>
            <p:cNvPr id="226314" name="Line 10"/>
            <p:cNvSpPr>
              <a:spLocks noChangeShapeType="1"/>
            </p:cNvSpPr>
            <p:nvPr/>
          </p:nvSpPr>
          <p:spPr bwMode="auto">
            <a:xfrm>
              <a:off x="3124" y="8662"/>
              <a:ext cx="0" cy="2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15" name="Line 11"/>
            <p:cNvSpPr>
              <a:spLocks noChangeShapeType="1"/>
            </p:cNvSpPr>
            <p:nvPr/>
          </p:nvSpPr>
          <p:spPr bwMode="auto">
            <a:xfrm>
              <a:off x="9656" y="8662"/>
              <a:ext cx="0" cy="2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16" name="Line 12"/>
            <p:cNvSpPr>
              <a:spLocks noChangeShapeType="1"/>
            </p:cNvSpPr>
            <p:nvPr/>
          </p:nvSpPr>
          <p:spPr bwMode="auto">
            <a:xfrm>
              <a:off x="2414" y="9656"/>
              <a:ext cx="142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17" name="Line 13"/>
            <p:cNvSpPr>
              <a:spLocks noChangeShapeType="1"/>
            </p:cNvSpPr>
            <p:nvPr/>
          </p:nvSpPr>
          <p:spPr bwMode="auto">
            <a:xfrm>
              <a:off x="3124" y="9372"/>
              <a:ext cx="0" cy="2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18" name="Rectangle 14"/>
            <p:cNvSpPr>
              <a:spLocks noChangeArrowheads="1"/>
            </p:cNvSpPr>
            <p:nvPr/>
          </p:nvSpPr>
          <p:spPr bwMode="auto">
            <a:xfrm>
              <a:off x="1420" y="9940"/>
              <a:ext cx="1562" cy="42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uk-UA"/>
                <a:t>Доріжка</a:t>
              </a:r>
              <a:endParaRPr lang="ru-RU"/>
            </a:p>
          </p:txBody>
        </p:sp>
        <p:sp>
          <p:nvSpPr>
            <p:cNvPr id="226319" name="Rectangle 15"/>
            <p:cNvSpPr>
              <a:spLocks noChangeArrowheads="1"/>
            </p:cNvSpPr>
            <p:nvPr/>
          </p:nvSpPr>
          <p:spPr bwMode="auto">
            <a:xfrm>
              <a:off x="3266" y="9940"/>
              <a:ext cx="1562" cy="42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uk-UA"/>
                <a:t>Сектор</a:t>
              </a:r>
              <a:endParaRPr lang="ru-RU"/>
            </a:p>
          </p:txBody>
        </p:sp>
        <p:sp>
          <p:nvSpPr>
            <p:cNvPr id="226320" name="Line 16"/>
            <p:cNvSpPr>
              <a:spLocks noChangeShapeType="1"/>
            </p:cNvSpPr>
            <p:nvPr/>
          </p:nvSpPr>
          <p:spPr bwMode="auto">
            <a:xfrm>
              <a:off x="2414" y="9656"/>
              <a:ext cx="0" cy="2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21" name="Line 17"/>
            <p:cNvSpPr>
              <a:spLocks noChangeShapeType="1"/>
            </p:cNvSpPr>
            <p:nvPr/>
          </p:nvSpPr>
          <p:spPr bwMode="auto">
            <a:xfrm>
              <a:off x="3834" y="9656"/>
              <a:ext cx="0" cy="2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22" name="Line 18"/>
            <p:cNvSpPr>
              <a:spLocks noChangeShapeType="1"/>
            </p:cNvSpPr>
            <p:nvPr/>
          </p:nvSpPr>
          <p:spPr bwMode="auto">
            <a:xfrm>
              <a:off x="9656" y="9372"/>
              <a:ext cx="0" cy="2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23" name="Line 19"/>
            <p:cNvSpPr>
              <a:spLocks noChangeShapeType="1"/>
            </p:cNvSpPr>
            <p:nvPr/>
          </p:nvSpPr>
          <p:spPr bwMode="auto">
            <a:xfrm>
              <a:off x="5964" y="9656"/>
              <a:ext cx="440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24" name="Line 20"/>
            <p:cNvSpPr>
              <a:spLocks noChangeShapeType="1"/>
            </p:cNvSpPr>
            <p:nvPr/>
          </p:nvSpPr>
          <p:spPr bwMode="auto">
            <a:xfrm>
              <a:off x="5964" y="9656"/>
              <a:ext cx="0" cy="2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25" name="Rectangle 21"/>
            <p:cNvSpPr>
              <a:spLocks noChangeArrowheads="1"/>
            </p:cNvSpPr>
            <p:nvPr/>
          </p:nvSpPr>
          <p:spPr bwMode="auto">
            <a:xfrm>
              <a:off x="4970" y="9940"/>
              <a:ext cx="2556" cy="42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uk-UA"/>
                <a:t>Сектор завантаження</a:t>
              </a:r>
              <a:endParaRPr lang="ru-RU"/>
            </a:p>
          </p:txBody>
        </p:sp>
        <p:sp>
          <p:nvSpPr>
            <p:cNvPr id="226326" name="Rectangle 22"/>
            <p:cNvSpPr>
              <a:spLocks noChangeArrowheads="1"/>
            </p:cNvSpPr>
            <p:nvPr/>
          </p:nvSpPr>
          <p:spPr bwMode="auto">
            <a:xfrm>
              <a:off x="7810" y="9940"/>
              <a:ext cx="852" cy="42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/>
                <a:t>FAT</a:t>
              </a:r>
              <a:endParaRPr lang="ru-RU"/>
            </a:p>
          </p:txBody>
        </p:sp>
        <p:sp>
          <p:nvSpPr>
            <p:cNvPr id="226327" name="Rectangle 23"/>
            <p:cNvSpPr>
              <a:spLocks noChangeArrowheads="1"/>
            </p:cNvSpPr>
            <p:nvPr/>
          </p:nvSpPr>
          <p:spPr bwMode="auto">
            <a:xfrm>
              <a:off x="8946" y="9940"/>
              <a:ext cx="2272" cy="42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uk-UA"/>
                <a:t>Кореневий каталог</a:t>
              </a:r>
              <a:endParaRPr lang="ru-RU"/>
            </a:p>
          </p:txBody>
        </p:sp>
        <p:sp>
          <p:nvSpPr>
            <p:cNvPr id="226328" name="Line 24"/>
            <p:cNvSpPr>
              <a:spLocks noChangeShapeType="1"/>
            </p:cNvSpPr>
            <p:nvPr/>
          </p:nvSpPr>
          <p:spPr bwMode="auto">
            <a:xfrm>
              <a:off x="10366" y="9656"/>
              <a:ext cx="0" cy="2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329" name="Line 25"/>
            <p:cNvSpPr>
              <a:spLocks noChangeShapeType="1"/>
            </p:cNvSpPr>
            <p:nvPr/>
          </p:nvSpPr>
          <p:spPr bwMode="auto">
            <a:xfrm>
              <a:off x="8236" y="9656"/>
              <a:ext cx="0" cy="2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26330" name="AutoShape 2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12088" y="549275"/>
            <a:ext cx="1152525" cy="4318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595313"/>
          </a:xfrm>
        </p:spPr>
        <p:txBody>
          <a:bodyPr/>
          <a:lstStyle/>
          <a:p>
            <a:pPr algn="ctr"/>
            <a:r>
              <a:rPr lang="uk-UA" sz="3200" b="1" i="1"/>
              <a:t>Розмітка диска</a:t>
            </a:r>
            <a:endParaRPr lang="ru-RU" sz="3200" b="1" i="1"/>
          </a:p>
        </p:txBody>
      </p:sp>
      <p:pic>
        <p:nvPicPr>
          <p:cNvPr id="225284" name="Picture 4" descr="robdisk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>
            <a:lum bright="24000"/>
          </a:blip>
          <a:srcRect/>
          <a:stretch>
            <a:fillRect/>
          </a:stretch>
        </p:blipFill>
        <p:spPr>
          <a:xfrm>
            <a:off x="1547813" y="1125538"/>
            <a:ext cx="6553200" cy="5314950"/>
          </a:xfrm>
          <a:noFill/>
          <a:ln/>
        </p:spPr>
      </p:pic>
      <p:sp>
        <p:nvSpPr>
          <p:cNvPr id="225285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812088" y="6092825"/>
            <a:ext cx="1152525" cy="5048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8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uk-UA" sz="20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	</a:t>
            </a:r>
            <a:br>
              <a:rPr lang="uk-UA" sz="20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uk-UA" sz="20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/>
            </a:r>
            <a:br>
              <a:rPr lang="uk-UA" sz="20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</a:br>
            <a:r>
              <a:rPr lang="uk-UA" sz="20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	Таблиця розміщення файлів</a:t>
            </a:r>
            <a:r>
              <a:rPr lang="uk-UA" sz="2000" b="1" i="1">
                <a:latin typeface="Times New Roman" pitchFamily="18" charset="0"/>
              </a:rPr>
              <a:t> </a:t>
            </a:r>
            <a:r>
              <a:rPr lang="uk-UA" sz="2000">
                <a:latin typeface="Times New Roman" pitchFamily="18" charset="0"/>
              </a:rPr>
              <a:t>(</a:t>
            </a:r>
            <a:r>
              <a:rPr lang="en-US" sz="2000">
                <a:latin typeface="Times New Roman" pitchFamily="18" charset="0"/>
              </a:rPr>
              <a:t>File Allocation table</a:t>
            </a:r>
            <a:r>
              <a:rPr lang="uk-UA" sz="2000">
                <a:latin typeface="Times New Roman" pitchFamily="18" charset="0"/>
              </a:rPr>
              <a:t>, </a:t>
            </a:r>
            <a:r>
              <a:rPr lang="en-US" sz="2000">
                <a:latin typeface="Times New Roman" pitchFamily="18" charset="0"/>
              </a:rPr>
              <a:t>FAT</a:t>
            </a:r>
            <a:r>
              <a:rPr lang="uk-UA" sz="2000">
                <a:latin typeface="Times New Roman" pitchFamily="18" charset="0"/>
              </a:rPr>
              <a:t>)</a:t>
            </a:r>
            <a:r>
              <a:rPr lang="uk-UA" sz="2000" b="1" i="1">
                <a:latin typeface="Times New Roman" pitchFamily="18" charset="0"/>
              </a:rPr>
              <a:t> – </a:t>
            </a:r>
            <a:r>
              <a:rPr lang="uk-UA" sz="2000">
                <a:latin typeface="Times New Roman" pitchFamily="18" charset="0"/>
              </a:rPr>
              <a:t>це список кластерів диска, за якими ОС знаходить всі частини необхідного файлу. Для надійності на диску знаходяться дві однакових таблиці розміщення файлів.</a:t>
            </a:r>
            <a:br>
              <a:rPr lang="uk-UA" sz="2000">
                <a:latin typeface="Times New Roman" pitchFamily="18" charset="0"/>
              </a:rPr>
            </a:br>
            <a:r>
              <a:rPr lang="uk-UA" sz="2000">
                <a:latin typeface="Times New Roman" pitchFamily="18" charset="0"/>
              </a:rPr>
              <a:t/>
            </a:r>
            <a:br>
              <a:rPr lang="uk-UA" sz="2000">
                <a:latin typeface="Times New Roman" pitchFamily="18" charset="0"/>
              </a:rPr>
            </a:br>
            <a:endParaRPr lang="ru-RU" sz="2000">
              <a:latin typeface="Times New Roman" pitchFamily="18" charset="0"/>
            </a:endParaRPr>
          </a:p>
        </p:txBody>
      </p:sp>
      <p:sp>
        <p:nvSpPr>
          <p:cNvPr id="228357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81200"/>
            <a:ext cx="4038600" cy="38862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uk-UA" sz="1800" b="1" i="1">
                <a:latin typeface="Times New Roman" pitchFamily="18" charset="0"/>
              </a:rPr>
              <a:t>		</a:t>
            </a:r>
            <a:endParaRPr lang="uk-UA" sz="1800">
              <a:latin typeface="Times New Roman" pitchFamily="18" charset="0"/>
            </a:endParaRPr>
          </a:p>
          <a:p>
            <a:pPr algn="ctr">
              <a:buFont typeface="Wingdings" pitchFamily="2" charset="2"/>
              <a:buNone/>
            </a:pPr>
            <a:endParaRPr lang="ru-RU" sz="1800">
              <a:latin typeface="Times New Roman" pitchFamily="18" charset="0"/>
            </a:endParaRPr>
          </a:p>
        </p:txBody>
      </p:sp>
      <p:pic>
        <p:nvPicPr>
          <p:cNvPr id="228360" name="Picture 8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250825" y="1916113"/>
            <a:ext cx="3984625" cy="46799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graphicFrame>
        <p:nvGraphicFramePr>
          <p:cNvPr id="228388" name="Group 36"/>
          <p:cNvGraphicFramePr>
            <a:graphicFrameLocks noGrp="1"/>
          </p:cNvGraphicFramePr>
          <p:nvPr>
            <p:ph type="tbl" idx="1"/>
          </p:nvPr>
        </p:nvGraphicFramePr>
        <p:xfrm>
          <a:off x="4500563" y="1981200"/>
          <a:ext cx="4392612" cy="3895726"/>
        </p:xfrm>
        <a:graphic>
          <a:graphicData uri="http://schemas.openxmlformats.org/drawingml/2006/table">
            <a:tbl>
              <a:tblPr/>
              <a:tblGrid>
                <a:gridCol w="1690687"/>
                <a:gridCol w="2701925"/>
              </a:tblGrid>
              <a:tr h="1439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Операційна система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Засоби форматування дисків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39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Windows 98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2000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Me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Мой компьютер/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контекстне меню диска/Форматирование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Windows XP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Пуск/Мой компьютер/ контекстне меню диска/Форматирование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28389" name="AutoShape 3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235825" y="6165850"/>
            <a:ext cx="1368425" cy="4318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595313"/>
          </a:xfrm>
        </p:spPr>
        <p:txBody>
          <a:bodyPr/>
          <a:lstStyle/>
          <a:p>
            <a:pPr algn="ctr"/>
            <a:r>
              <a:rPr lang="uk-UA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Діагностика диска</a:t>
            </a:r>
            <a:endParaRPr lang="ru-RU" sz="3200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908050"/>
            <a:ext cx="8569325" cy="129698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8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		</a:t>
            </a:r>
            <a:r>
              <a:rPr lang="uk-UA" sz="20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Діагностику дисків</a:t>
            </a:r>
            <a:r>
              <a:rPr lang="uk-UA" sz="2000">
                <a:latin typeface="Times New Roman" pitchFamily="18" charset="0"/>
              </a:rPr>
              <a:t> виконує користувач з метою сканування поверхні диска і усунення помилок у файловій системі, що часто трапляються у випадку неправильного вимикання комп</a:t>
            </a:r>
            <a:r>
              <a:rPr lang="en-US" sz="2000">
                <a:latin typeface="Times New Roman" pitchFamily="18" charset="0"/>
              </a:rPr>
              <a:t>’</a:t>
            </a:r>
            <a:r>
              <a:rPr lang="uk-UA" sz="2000">
                <a:latin typeface="Times New Roman" pitchFamily="18" charset="0"/>
              </a:rPr>
              <a:t>ютера.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2000">
                <a:latin typeface="Times New Roman" pitchFamily="18" charset="0"/>
              </a:rPr>
              <a:t>		На кожному диску комп</a:t>
            </a:r>
            <a:r>
              <a:rPr lang="ru-RU" sz="2000">
                <a:latin typeface="Times New Roman" pitchFamily="18" charset="0"/>
              </a:rPr>
              <a:t>`</a:t>
            </a:r>
            <a:r>
              <a:rPr lang="uk-UA" sz="2000">
                <a:latin typeface="Times New Roman" pitchFamily="18" charset="0"/>
              </a:rPr>
              <a:t>ютера можуть виникати фізичні дефекти та логічні помилки. </a:t>
            </a:r>
            <a:r>
              <a:rPr lang="uk-UA" sz="20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Дефекти</a:t>
            </a:r>
            <a:r>
              <a:rPr lang="uk-UA" sz="2000" i="1">
                <a:latin typeface="Times New Roman" pitchFamily="18" charset="0"/>
              </a:rPr>
              <a:t> – </a:t>
            </a:r>
            <a:r>
              <a:rPr lang="uk-UA" sz="2000">
                <a:latin typeface="Times New Roman" pitchFamily="18" charset="0"/>
              </a:rPr>
              <a:t>це порушення поверхні диска. </a:t>
            </a:r>
            <a:r>
              <a:rPr lang="uk-UA" sz="2000" b="1" i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Логічні помилки</a:t>
            </a:r>
            <a:r>
              <a:rPr lang="uk-UA" sz="2000" i="1">
                <a:latin typeface="Times New Roman" pitchFamily="18" charset="0"/>
              </a:rPr>
              <a:t> – </a:t>
            </a:r>
            <a:r>
              <a:rPr lang="uk-UA" sz="2000">
                <a:latin typeface="Times New Roman" pitchFamily="18" charset="0"/>
              </a:rPr>
              <a:t>це порушення файлової структури. Для виявлення помилок і дефектів призначена програма </a:t>
            </a:r>
            <a:r>
              <a:rPr lang="uk-UA" sz="2000" b="1">
                <a:latin typeface="Times New Roman" pitchFamily="18" charset="0"/>
              </a:rPr>
              <a:t>Проверка диска.</a:t>
            </a:r>
            <a:r>
              <a:rPr lang="uk-UA" sz="2000">
                <a:latin typeface="Times New Roman" pitchFamily="18" charset="0"/>
              </a:rPr>
              <a:t> </a:t>
            </a:r>
            <a:endParaRPr lang="ru-RU" sz="200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uk-UA" sz="200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uk-UA" sz="1600"/>
              <a:t>	</a:t>
            </a:r>
            <a:endParaRPr lang="ru-RU" sz="1600"/>
          </a:p>
        </p:txBody>
      </p:sp>
      <p:pic>
        <p:nvPicPr>
          <p:cNvPr id="240648" name="Picture 8"/>
          <p:cNvPicPr>
            <a:picLocks noGrp="1" noChangeAspect="1" noChangeArrowheads="1"/>
          </p:cNvPicPr>
          <p:nvPr>
            <p:ph type="body" sz="half" idx="4294967295"/>
          </p:nvPr>
        </p:nvPicPr>
        <p:blipFill>
          <a:blip r:embed="rId3" cstate="print">
            <a:lum bright="-22000" contrast="44000"/>
            <a:grayscl/>
          </a:blip>
          <a:srcRect/>
          <a:stretch>
            <a:fillRect/>
          </a:stretch>
        </p:blipFill>
        <p:spPr>
          <a:xfrm>
            <a:off x="4643438" y="2852738"/>
            <a:ext cx="4240212" cy="3744912"/>
          </a:xfrm>
          <a:noFill/>
          <a:ln/>
        </p:spPr>
      </p:pic>
      <p:graphicFrame>
        <p:nvGraphicFramePr>
          <p:cNvPr id="240674" name="Group 34"/>
          <p:cNvGraphicFramePr>
            <a:graphicFrameLocks noGrp="1"/>
          </p:cNvGraphicFramePr>
          <p:nvPr>
            <p:ph sz="half" idx="2"/>
          </p:nvPr>
        </p:nvGraphicFramePr>
        <p:xfrm>
          <a:off x="323850" y="2852738"/>
          <a:ext cx="4110038" cy="3744913"/>
        </p:xfrm>
        <a:graphic>
          <a:graphicData uri="http://schemas.openxmlformats.org/drawingml/2006/table">
            <a:tbl>
              <a:tblPr/>
              <a:tblGrid>
                <a:gridCol w="1581150"/>
                <a:gridCol w="2528888"/>
              </a:tblGrid>
              <a:tr h="944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Операційна система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Засоби діагностики дисків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Windows 98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2000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Me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Пуск/Программы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Стандартные/Слу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жебные/Проверка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диска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2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Windows XP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Пуск/Мой компьютер/Свойства диска/Сервис/Проверка диска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0675" name="AutoShape 3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524750" y="476250"/>
            <a:ext cx="1223963" cy="4318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4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668338"/>
          </a:xfrm>
        </p:spPr>
        <p:txBody>
          <a:bodyPr/>
          <a:lstStyle/>
          <a:p>
            <a:pPr algn="ctr"/>
            <a:r>
              <a:rPr lang="ru-RU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Дефрагментація дисків</a:t>
            </a:r>
          </a:p>
        </p:txBody>
      </p:sp>
      <p:sp>
        <p:nvSpPr>
          <p:cNvPr id="24474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052513"/>
            <a:ext cx="4495800" cy="554513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uk-UA" sz="2400" b="1" i="1">
                <a:latin typeface="Times New Roman" pitchFamily="18" charset="0"/>
              </a:rPr>
              <a:t>Фрагментація</a:t>
            </a:r>
            <a:r>
              <a:rPr lang="uk-UA" sz="2400" i="1">
                <a:latin typeface="Times New Roman" pitchFamily="18" charset="0"/>
              </a:rPr>
              <a:t> - </a:t>
            </a:r>
            <a:r>
              <a:rPr lang="uk-UA" sz="2400">
                <a:latin typeface="Times New Roman" pitchFamily="18" charset="0"/>
              </a:rPr>
              <a:t>явище, при якому в процесі вилучення і перезапису файлів через деякий час на диску утворюється багато порожніх кластерів, а також багато файлів, записаних в кластерах на різних дільницях диска. Це уповільнює пошук\завантаження файлів і призводить до додаткового  спрацювання дисководу.</a:t>
            </a:r>
            <a:endParaRPr lang="uk-UA" sz="2400" b="1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uk-UA" sz="2400" b="1" i="1">
                <a:latin typeface="Times New Roman" pitchFamily="18" charset="0"/>
              </a:rPr>
              <a:t>Дефрагментація </a:t>
            </a:r>
            <a:r>
              <a:rPr lang="uk-UA" sz="2400" i="1">
                <a:latin typeface="Times New Roman" pitchFamily="18" charset="0"/>
              </a:rPr>
              <a:t>– оптимізація дискового простору, упорядкування кластерів, які відносяться до одного файлу.</a:t>
            </a:r>
            <a:endParaRPr lang="ru-RU" sz="2400" i="1">
              <a:latin typeface="Times New Roman" pitchFamily="18" charset="0"/>
            </a:endParaRPr>
          </a:p>
        </p:txBody>
      </p:sp>
      <p:pic>
        <p:nvPicPr>
          <p:cNvPr id="244743" name="Picture 7"/>
          <p:cNvPicPr>
            <a:picLocks noGrp="1" noChangeAspect="1" noChangeArrowheads="1"/>
          </p:cNvPicPr>
          <p:nvPr>
            <p:ph type="body" sz="half" idx="1"/>
          </p:nvPr>
        </p:nvPicPr>
        <p:blipFill>
          <a:blip r:embed="rId3" cstate="print">
            <a:lum contrast="42000"/>
            <a:grayscl/>
          </a:blip>
          <a:srcRect/>
          <a:stretch>
            <a:fillRect/>
          </a:stretch>
        </p:blipFill>
        <p:spPr>
          <a:xfrm>
            <a:off x="468313" y="1196975"/>
            <a:ext cx="4175125" cy="3248025"/>
          </a:xfrm>
          <a:noFill/>
          <a:ln>
            <a:solidFill>
              <a:srgbClr val="000000"/>
            </a:solidFill>
          </a:ln>
        </p:spPr>
      </p:pic>
      <p:pic>
        <p:nvPicPr>
          <p:cNvPr id="244744" name="Picture 8"/>
          <p:cNvPicPr>
            <a:picLocks noChangeAspect="1" noChangeArrowheads="1"/>
          </p:cNvPicPr>
          <p:nvPr/>
        </p:nvPicPr>
        <p:blipFill>
          <a:blip r:embed="rId4" cstate="print">
            <a:lum bright="-12000" contrast="14000"/>
            <a:grayscl/>
          </a:blip>
          <a:srcRect/>
          <a:stretch>
            <a:fillRect/>
          </a:stretch>
        </p:blipFill>
        <p:spPr bwMode="auto">
          <a:xfrm>
            <a:off x="179388" y="4724400"/>
            <a:ext cx="4464050" cy="1292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244745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740650" y="6237288"/>
            <a:ext cx="1008063" cy="4318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807" name="Rectangle 2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2800" b="1"/>
              <a:t>Користувач виконує обслуговування дисків з метою:</a:t>
            </a:r>
            <a:br>
              <a:rPr lang="uk-UA" sz="2800" b="1"/>
            </a:br>
            <a:endParaRPr lang="ru-RU" sz="2800" b="1"/>
          </a:p>
        </p:txBody>
      </p:sp>
      <p:sp>
        <p:nvSpPr>
          <p:cNvPr id="246816" name="Rectangle 32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484313"/>
            <a:ext cx="4038600" cy="50403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uk-UA" sz="2400">
                <a:latin typeface="Times New Roman" pitchFamily="18" charset="0"/>
              </a:rPr>
              <a:t>Усунення фрагментації дисків (програма дефрагментації)</a:t>
            </a:r>
          </a:p>
          <a:p>
            <a:pPr>
              <a:lnSpc>
                <a:spcPct val="90000"/>
              </a:lnSpc>
            </a:pPr>
            <a:r>
              <a:rPr lang="uk-UA" sz="2400">
                <a:latin typeface="Times New Roman" pitchFamily="18" charset="0"/>
              </a:rPr>
              <a:t>Зменшення ймовірності руйнування цілісності файла</a:t>
            </a:r>
          </a:p>
          <a:p>
            <a:pPr>
              <a:lnSpc>
                <a:spcPct val="90000"/>
              </a:lnSpc>
            </a:pPr>
            <a:r>
              <a:rPr lang="uk-UA" sz="2400">
                <a:latin typeface="Times New Roman" pitchFamily="18" charset="0"/>
              </a:rPr>
              <a:t>Полегшення відновлення файла після випадкового вилучення</a:t>
            </a:r>
          </a:p>
          <a:p>
            <a:pPr>
              <a:lnSpc>
                <a:spcPct val="90000"/>
              </a:lnSpc>
            </a:pPr>
            <a:r>
              <a:rPr lang="uk-UA" sz="2400">
                <a:latin typeface="Times New Roman" pitchFamily="18" charset="0"/>
              </a:rPr>
              <a:t>Підвищення продуктивності комп</a:t>
            </a:r>
            <a:r>
              <a:rPr lang="en-US" sz="2400">
                <a:latin typeface="Times New Roman" pitchFamily="18" charset="0"/>
              </a:rPr>
              <a:t>’</a:t>
            </a:r>
            <a:r>
              <a:rPr lang="uk-UA" sz="2400">
                <a:latin typeface="Times New Roman" pitchFamily="18" charset="0"/>
              </a:rPr>
              <a:t>ютера</a:t>
            </a:r>
            <a:endParaRPr lang="en-US" sz="2400">
              <a:latin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uk-UA" sz="2400">
                <a:latin typeface="Times New Roman" pitchFamily="18" charset="0"/>
              </a:rPr>
              <a:t>Зменшення зношування дисковода </a:t>
            </a:r>
            <a:endParaRPr lang="ru-RU" sz="2400">
              <a:latin typeface="Times New Roman" pitchFamily="18" charset="0"/>
            </a:endParaRPr>
          </a:p>
        </p:txBody>
      </p:sp>
      <p:graphicFrame>
        <p:nvGraphicFramePr>
          <p:cNvPr id="246811" name="Group 27"/>
          <p:cNvGraphicFramePr>
            <a:graphicFrameLocks noGrp="1"/>
          </p:cNvGraphicFramePr>
          <p:nvPr>
            <p:ph type="clipArt" sz="half" idx="2"/>
          </p:nvPr>
        </p:nvGraphicFramePr>
        <p:xfrm>
          <a:off x="4648200" y="1981200"/>
          <a:ext cx="4038600" cy="3886201"/>
        </p:xfrm>
        <a:graphic>
          <a:graphicData uri="http://schemas.openxmlformats.org/drawingml/2006/table">
            <a:tbl>
              <a:tblPr/>
              <a:tblGrid>
                <a:gridCol w="1554163"/>
                <a:gridCol w="2484437"/>
              </a:tblGrid>
              <a:tr h="9794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Операційна система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Засоби дефрагментації дисків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652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Windows 98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2000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Me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Пуск/Программы</a:t>
                      </a: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Стандартные/Слу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жебные/Дефрагментация диска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41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Windows XP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Пуск/Мой компьютер/Свойства диска/Сервис/Дефрагментация диска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817" name="AutoShape 33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6948488" y="6092825"/>
            <a:ext cx="1368425" cy="50482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173</TotalTime>
  <Words>354</Words>
  <Application>Microsoft Office PowerPoint</Application>
  <PresentationFormat>Экран (4:3)</PresentationFormat>
  <Paragraphs>111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Пиксел</vt:lpstr>
      <vt:lpstr>Основи роботи з дисками. </vt:lpstr>
      <vt:lpstr>Службові програми</vt:lpstr>
      <vt:lpstr>Розміщення інформації на магнітних дисках</vt:lpstr>
      <vt:lpstr>Форматування диска</vt:lpstr>
      <vt:lpstr>Розмітка диска</vt:lpstr>
      <vt:lpstr>    Таблиця розміщення файлів (File Allocation table, FAT) – це список кластерів диска, за якими ОС знаходить всі частини необхідного файлу. Для надійності на диску знаходяться дві однакових таблиці розміщення файлів.  </vt:lpstr>
      <vt:lpstr>Діагностика диска</vt:lpstr>
      <vt:lpstr>Дефрагментація дисків</vt:lpstr>
      <vt:lpstr>Користувач виконує обслуговування дисків з метою: </vt:lpstr>
      <vt:lpstr>Завдання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Основи роботи з дисками. Антивірусні програми</dc:title>
  <dc:creator>Сергей</dc:creator>
  <cp:lastModifiedBy>Яна</cp:lastModifiedBy>
  <cp:revision>7</cp:revision>
  <cp:lastPrinted>1601-01-01T00:00:00Z</cp:lastPrinted>
  <dcterms:created xsi:type="dcterms:W3CDTF">2006-02-03T19:37:07Z</dcterms:created>
  <dcterms:modified xsi:type="dcterms:W3CDTF">2012-10-11T08:50:46Z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9</vt:i4>
  </property>
</Properties>
</file>